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33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41C1E06-CACD-40B6-9DF2-FF11B32D6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/>
      <p:bldP spid="49156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186535-C42A-4A11-B88B-99E059AA6E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9F6B1-6B05-4B17-B82B-02839D629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A2F83A-AA59-48B8-94AF-CCDD98585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3733800"/>
            <a:ext cx="76962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A2F83A-AA59-48B8-94AF-CCDD98585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A2F83A-AA59-48B8-94AF-CCDD98585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4A7E9E4-F9BF-4530-88A9-103AC93554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8FB621-9BEA-429D-8EC5-B7D571B0F9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D9878B-BF01-4C8D-8057-BADA66C113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909EAF-5335-4AED-B8DE-3A892B6E15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D9FC26-29A5-4DCD-AB9A-545C99BC6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06DFB1-0C53-42AB-99E3-F994519A67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236EC2-66D1-4A01-B276-4B402449F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649EF-EAAC-41BE-8B75-39FF2D839C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46126D-0B93-406E-9478-220A793F8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4117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endParaRPr lang="ru-RU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2FA2F83A-AA59-48B8-94AF-CCDD98585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81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81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81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81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481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81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81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81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81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481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build="p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Многочлен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и его стандартный вид</a:t>
            </a:r>
          </a:p>
        </p:txBody>
      </p:sp>
      <p:pic>
        <p:nvPicPr>
          <p:cNvPr id="4" name="Picture 2" descr="http://im5-tub-ru.yandex.net/i?id=148749183-6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052736"/>
            <a:ext cx="2232248" cy="19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picture2904n09_2_en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344230">
            <a:off x="6886212" y="3266729"/>
            <a:ext cx="1487142" cy="2268954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048" y="3168499"/>
            <a:ext cx="23050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99592" y="476672"/>
            <a:ext cx="74888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Задание на дом: </a:t>
            </a:r>
            <a:r>
              <a:rPr lang="ru-RU" sz="6000" b="1" dirty="0" smtClean="0"/>
              <a:t>п.24 №24.5,№24.7,№24.8(</a:t>
            </a:r>
            <a:r>
              <a:rPr lang="ru-RU" sz="6000" b="1" dirty="0" err="1" smtClean="0"/>
              <a:t>в,г</a:t>
            </a:r>
            <a:r>
              <a:rPr lang="ru-RU" sz="6000" b="1" dirty="0" smtClean="0"/>
              <a:t>)</a:t>
            </a:r>
          </a:p>
          <a:p>
            <a:pPr algn="ctr"/>
            <a:endParaRPr lang="ru-RU" sz="6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Спасибо за урок!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/>
          </p:nvPr>
        </p:nvSpPr>
        <p:spPr>
          <a:xfrm>
            <a:off x="549275" y="1314450"/>
            <a:ext cx="7926388" cy="4452938"/>
          </a:xfrm>
        </p:spPr>
        <p:txBody>
          <a:bodyPr/>
          <a:lstStyle/>
          <a:p>
            <a:r>
              <a:rPr lang="ru-RU"/>
              <a:t>Многочленом называется алгебраическая сумма одночленов.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en-US"/>
              <a:t>3a</a:t>
            </a:r>
            <a:r>
              <a:rPr lang="ru-RU" baseline="30000"/>
              <a:t>3</a:t>
            </a:r>
            <a:r>
              <a:rPr lang="en-US"/>
              <a:t>b</a:t>
            </a:r>
            <a:r>
              <a:rPr lang="ru-RU"/>
              <a:t> +</a:t>
            </a:r>
            <a:r>
              <a:rPr lang="en-US"/>
              <a:t> </a:t>
            </a:r>
            <a:r>
              <a:rPr lang="ru-RU"/>
              <a:t> 4</a:t>
            </a:r>
            <a:r>
              <a:rPr lang="en-US"/>
              <a:t>xy  +  4   - </a:t>
            </a:r>
            <a:r>
              <a:rPr lang="ru-RU"/>
              <a:t>многочлен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ru-RU"/>
              <a:t>         члены многочлена             </a:t>
            </a:r>
            <a:endParaRPr lang="en-US"/>
          </a:p>
          <a:p>
            <a:pPr>
              <a:buFont typeface="Wingdings" pitchFamily="2" charset="2"/>
              <a:buNone/>
            </a:pPr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/>
              <a:t>Многочлен</a:t>
            </a:r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3563938" y="3500438"/>
            <a:ext cx="863600" cy="1368425"/>
          </a:xfrm>
          <a:prstGeom prst="curvedLeftArrow">
            <a:avLst>
              <a:gd name="adj1" fmla="val 31691"/>
              <a:gd name="adj2" fmla="val 6338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179388" y="3573463"/>
            <a:ext cx="1368425" cy="1727200"/>
          </a:xfrm>
          <a:prstGeom prst="curvedRightArrow">
            <a:avLst>
              <a:gd name="adj1" fmla="val 25244"/>
              <a:gd name="adj2" fmla="val 5048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2051050" y="3500438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Являются многочленами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7</a:t>
            </a:r>
            <a:r>
              <a:rPr lang="ru-RU"/>
              <a:t>ах – многочлен состоящий из одного </a:t>
            </a:r>
            <a:r>
              <a:rPr lang="en-US"/>
              <a:t>           	  </a:t>
            </a:r>
            <a:r>
              <a:rPr lang="ru-RU"/>
              <a:t>члена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7х</a:t>
            </a:r>
            <a:r>
              <a:rPr lang="ru-RU" baseline="30000"/>
              <a:t>3</a:t>
            </a:r>
            <a:r>
              <a:rPr lang="ru-RU"/>
              <a:t> – 5ху</a:t>
            </a:r>
            <a:r>
              <a:rPr lang="ru-RU" baseline="30000"/>
              <a:t>2   </a:t>
            </a:r>
            <a:r>
              <a:rPr lang="ru-RU"/>
              <a:t>- двузначный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4а</a:t>
            </a:r>
            <a:r>
              <a:rPr lang="ru-RU" baseline="30000"/>
              <a:t>2 </a:t>
            </a:r>
            <a:r>
              <a:rPr lang="ru-RU"/>
              <a:t>+ </a:t>
            </a:r>
            <a:r>
              <a:rPr lang="en-US"/>
              <a:t>bx – 8ab</a:t>
            </a:r>
            <a:r>
              <a:rPr lang="ru-RU"/>
              <a:t>   -  трёхзначный</a:t>
            </a: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	</a:t>
            </a:r>
            <a:r>
              <a:rPr lang="ru-RU">
                <a:solidFill>
                  <a:schemeClr val="folHlink"/>
                </a:solidFill>
              </a:rPr>
              <a:t>НЕ ЯВЛЯЮТСЯ МНОГОЧЛЕНАМИ: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4с</a:t>
            </a:r>
            <a:r>
              <a:rPr lang="ru-RU" baseline="30000"/>
              <a:t>2 </a:t>
            </a:r>
            <a:r>
              <a:rPr lang="ru-RU"/>
              <a:t>– 5а : с</a:t>
            </a:r>
            <a:r>
              <a:rPr lang="ru-RU" baseline="30000"/>
              <a:t>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(14</a:t>
            </a:r>
            <a:r>
              <a:rPr lang="en-US"/>
              <a:t>x</a:t>
            </a:r>
            <a:r>
              <a:rPr lang="en-US" baseline="30000"/>
              <a:t>4 </a:t>
            </a:r>
            <a:r>
              <a:rPr lang="en-US"/>
              <a:t>– 5x</a:t>
            </a:r>
            <a:r>
              <a:rPr lang="en-US" baseline="30000"/>
              <a:t>2</a:t>
            </a:r>
            <a:r>
              <a:rPr lang="en-US"/>
              <a:t>)</a:t>
            </a:r>
            <a:r>
              <a:rPr lang="ru-RU"/>
              <a:t>  : у + 3ху</a:t>
            </a:r>
            <a:r>
              <a:rPr lang="ru-RU" baseline="30000"/>
              <a:t>2</a:t>
            </a:r>
            <a:r>
              <a:rPr lang="ru-RU"/>
              <a:t> : у</a:t>
            </a:r>
            <a:r>
              <a:rPr lang="ru-RU" baseline="30000"/>
              <a:t>7</a:t>
            </a:r>
            <a:r>
              <a:rPr lang="ru-RU"/>
              <a:t> - 8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0" y="3573463"/>
            <a:ext cx="914400" cy="914400"/>
          </a:xfrm>
          <a:prstGeom prst="lightningBol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Приведение подобных членов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3300"/>
                </a:solidFill>
              </a:rPr>
              <a:t>3х</a:t>
            </a:r>
            <a:r>
              <a:rPr lang="ru-RU" sz="2800" baseline="30000">
                <a:solidFill>
                  <a:srgbClr val="FF3300"/>
                </a:solidFill>
              </a:rPr>
              <a:t>2</a:t>
            </a:r>
            <a:r>
              <a:rPr lang="ru-RU" sz="2800">
                <a:solidFill>
                  <a:srgbClr val="FF3300"/>
                </a:solidFill>
              </a:rPr>
              <a:t>а</a:t>
            </a:r>
            <a:r>
              <a:rPr lang="ru-RU" sz="2800"/>
              <a:t> - </a:t>
            </a:r>
            <a:r>
              <a:rPr lang="ru-RU" sz="2800">
                <a:solidFill>
                  <a:srgbClr val="FF3300"/>
                </a:solidFill>
              </a:rPr>
              <a:t>4х</a:t>
            </a:r>
            <a:r>
              <a:rPr lang="ru-RU" sz="2800" baseline="30000">
                <a:solidFill>
                  <a:srgbClr val="FF3300"/>
                </a:solidFill>
              </a:rPr>
              <a:t>2</a:t>
            </a:r>
            <a:r>
              <a:rPr lang="ru-RU" sz="2800">
                <a:solidFill>
                  <a:srgbClr val="FF3300"/>
                </a:solidFill>
              </a:rPr>
              <a:t>а</a:t>
            </a:r>
            <a:r>
              <a:rPr lang="ru-RU" sz="2800"/>
              <a:t> + </a:t>
            </a:r>
            <a:r>
              <a:rPr lang="en-US" sz="2800">
                <a:solidFill>
                  <a:srgbClr val="33CC33"/>
                </a:solidFill>
              </a:rPr>
              <a:t>by</a:t>
            </a:r>
            <a:r>
              <a:rPr lang="ru-RU" sz="2800"/>
              <a:t> + </a:t>
            </a:r>
            <a:r>
              <a:rPr lang="ru-RU" sz="2800">
                <a:solidFill>
                  <a:srgbClr val="33CC33"/>
                </a:solidFill>
              </a:rPr>
              <a:t>2 </a:t>
            </a:r>
            <a:r>
              <a:rPr lang="en-US" sz="2800">
                <a:solidFill>
                  <a:srgbClr val="33CC33"/>
                </a:solidFill>
              </a:rPr>
              <a:t>by</a:t>
            </a:r>
            <a:r>
              <a:rPr lang="ru-RU" sz="2800"/>
              <a:t> +</a:t>
            </a:r>
            <a:r>
              <a:rPr lang="ru-RU" sz="2800">
                <a:solidFill>
                  <a:srgbClr val="3399FF"/>
                </a:solidFill>
              </a:rPr>
              <a:t> 3</a:t>
            </a:r>
            <a:r>
              <a:rPr lang="ru-RU" sz="2800"/>
              <a:t> – </a:t>
            </a:r>
            <a:r>
              <a:rPr lang="ru-RU" sz="2800">
                <a:solidFill>
                  <a:srgbClr val="3399FF"/>
                </a:solidFill>
              </a:rPr>
              <a:t>7</a:t>
            </a:r>
            <a:endParaRPr lang="en-US" sz="2800">
              <a:solidFill>
                <a:srgbClr val="3399FF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>
              <a:solidFill>
                <a:srgbClr val="3399FF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      подобные члены (слагаемые)</a:t>
            </a: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>
                <a:solidFill>
                  <a:schemeClr val="bg2"/>
                </a:solidFill>
              </a:rPr>
              <a:t>Привести  подобные члены: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А= 4ху</a:t>
            </a:r>
            <a:r>
              <a:rPr lang="ru-RU" sz="2000" baseline="30000"/>
              <a:t>2</a:t>
            </a:r>
            <a:r>
              <a:rPr lang="ru-RU" sz="2000"/>
              <a:t>  – 3х</a:t>
            </a:r>
            <a:r>
              <a:rPr lang="en-US" sz="2000"/>
              <a:t>b</a:t>
            </a:r>
            <a:r>
              <a:rPr lang="ru-RU" sz="2000"/>
              <a:t>+ 5у</a:t>
            </a:r>
            <a:r>
              <a:rPr lang="ru-RU" sz="2000" baseline="30000"/>
              <a:t>2</a:t>
            </a:r>
            <a:r>
              <a:rPr lang="ru-RU" sz="2000"/>
              <a:t>х +7 + ху</a:t>
            </a:r>
            <a:r>
              <a:rPr lang="ru-RU" sz="2000" baseline="30000"/>
              <a:t>2 </a:t>
            </a:r>
            <a:r>
              <a:rPr lang="en-US" sz="2000"/>
              <a:t>- 4xb + 3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>
                <a:solidFill>
                  <a:schemeClr val="bg2"/>
                </a:solidFill>
              </a:rPr>
              <a:t>Группируем  подобные слагаемые: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А= (4ху</a:t>
            </a:r>
            <a:r>
              <a:rPr lang="ru-RU" sz="2000" baseline="30000"/>
              <a:t>2 + </a:t>
            </a:r>
            <a:r>
              <a:rPr lang="ru-RU" sz="2000"/>
              <a:t>5у</a:t>
            </a:r>
            <a:r>
              <a:rPr lang="ru-RU" sz="2000" baseline="30000"/>
              <a:t>2</a:t>
            </a:r>
            <a:r>
              <a:rPr lang="ru-RU" sz="2000"/>
              <a:t>х + ху</a:t>
            </a:r>
            <a:r>
              <a:rPr lang="ru-RU" sz="2000" baseline="30000"/>
              <a:t>2 </a:t>
            </a:r>
            <a:r>
              <a:rPr lang="ru-RU" sz="2000"/>
              <a:t>) + ( - 3х</a:t>
            </a:r>
            <a:r>
              <a:rPr lang="en-US" sz="2000"/>
              <a:t>b</a:t>
            </a:r>
            <a:r>
              <a:rPr lang="ru-RU" sz="2000"/>
              <a:t> </a:t>
            </a:r>
            <a:r>
              <a:rPr lang="en-US" sz="2000"/>
              <a:t>- 4xb </a:t>
            </a:r>
            <a:r>
              <a:rPr lang="ru-RU" sz="2000"/>
              <a:t>)+ (7+3)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>
                <a:solidFill>
                  <a:schemeClr val="bg2"/>
                </a:solidFill>
              </a:rPr>
              <a:t>Упрощаем: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А= (4+5+1) ху</a:t>
            </a:r>
            <a:r>
              <a:rPr lang="ru-RU" sz="2000" baseline="30000"/>
              <a:t>2 </a:t>
            </a:r>
            <a:r>
              <a:rPr lang="ru-RU" sz="2000"/>
              <a:t>+( -3 – 4) </a:t>
            </a:r>
            <a:r>
              <a:rPr lang="en-US" sz="2000"/>
              <a:t>xb +10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>
                <a:solidFill>
                  <a:schemeClr val="bg2"/>
                </a:solidFill>
              </a:rPr>
              <a:t>Получаем ответ: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А= 10 ху</a:t>
            </a:r>
            <a:r>
              <a:rPr lang="ru-RU" sz="2000" baseline="30000"/>
              <a:t>2</a:t>
            </a:r>
            <a:r>
              <a:rPr lang="ru-RU" sz="2000"/>
              <a:t> – </a:t>
            </a:r>
            <a:r>
              <a:rPr lang="en-US" sz="2000"/>
              <a:t>7xb +10</a:t>
            </a:r>
            <a:endParaRPr lang="ru-RU" sz="2000" baseline="30000"/>
          </a:p>
        </p:txBody>
      </p:sp>
      <p:sp>
        <p:nvSpPr>
          <p:cNvPr id="6149" name="Arc 5"/>
          <p:cNvSpPr>
            <a:spLocks/>
          </p:cNvSpPr>
          <p:nvPr/>
        </p:nvSpPr>
        <p:spPr bwMode="auto">
          <a:xfrm rot="276866" flipV="1">
            <a:off x="611188" y="1844675"/>
            <a:ext cx="1781175" cy="566738"/>
          </a:xfrm>
          <a:custGeom>
            <a:avLst/>
            <a:gdLst>
              <a:gd name="G0" fmla="+- 17930 0 0"/>
              <a:gd name="G1" fmla="+- 21600 0 0"/>
              <a:gd name="G2" fmla="+- 21600 0 0"/>
              <a:gd name="T0" fmla="*/ 0 w 38622"/>
              <a:gd name="T1" fmla="*/ 9555 h 21600"/>
              <a:gd name="T2" fmla="*/ 38622 w 38622"/>
              <a:gd name="T3" fmla="*/ 15403 h 21600"/>
              <a:gd name="T4" fmla="*/ 17930 w 3862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622" h="21600" fill="none" extrusionOk="0">
                <a:moveTo>
                  <a:pt x="0" y="9555"/>
                </a:moveTo>
                <a:cubicBezTo>
                  <a:pt x="4012" y="3582"/>
                  <a:pt x="10734" y="-1"/>
                  <a:pt x="17930" y="0"/>
                </a:cubicBezTo>
                <a:cubicBezTo>
                  <a:pt x="27472" y="0"/>
                  <a:pt x="35884" y="6261"/>
                  <a:pt x="38621" y="15403"/>
                </a:cubicBezTo>
              </a:path>
              <a:path w="38622" h="21600" stroke="0" extrusionOk="0">
                <a:moveTo>
                  <a:pt x="0" y="9555"/>
                </a:moveTo>
                <a:cubicBezTo>
                  <a:pt x="4012" y="3582"/>
                  <a:pt x="10734" y="-1"/>
                  <a:pt x="17930" y="0"/>
                </a:cubicBezTo>
                <a:cubicBezTo>
                  <a:pt x="27472" y="0"/>
                  <a:pt x="35884" y="6261"/>
                  <a:pt x="38621" y="15403"/>
                </a:cubicBezTo>
                <a:lnTo>
                  <a:pt x="1793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Arc 6"/>
          <p:cNvSpPr>
            <a:spLocks/>
          </p:cNvSpPr>
          <p:nvPr/>
        </p:nvSpPr>
        <p:spPr bwMode="auto">
          <a:xfrm rot="9320646">
            <a:off x="2771775" y="1484313"/>
            <a:ext cx="1122363" cy="8683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106"/>
              <a:gd name="T1" fmla="*/ 0 h 21600"/>
              <a:gd name="T2" fmla="*/ 20106 w 20106"/>
              <a:gd name="T3" fmla="*/ 13706 h 21600"/>
              <a:gd name="T4" fmla="*/ 0 w 2010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106" h="21600" fill="none" extrusionOk="0">
                <a:moveTo>
                  <a:pt x="-1" y="0"/>
                </a:moveTo>
                <a:cubicBezTo>
                  <a:pt x="8882" y="0"/>
                  <a:pt x="16859" y="5437"/>
                  <a:pt x="20105" y="13706"/>
                </a:cubicBezTo>
              </a:path>
              <a:path w="20106" h="21600" stroke="0" extrusionOk="0">
                <a:moveTo>
                  <a:pt x="-1" y="0"/>
                </a:moveTo>
                <a:cubicBezTo>
                  <a:pt x="8882" y="0"/>
                  <a:pt x="16859" y="5437"/>
                  <a:pt x="20105" y="13706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2" name="Arc 8"/>
          <p:cNvSpPr>
            <a:spLocks/>
          </p:cNvSpPr>
          <p:nvPr/>
        </p:nvSpPr>
        <p:spPr bwMode="auto">
          <a:xfrm rot="1236581" flipV="1">
            <a:off x="4859338" y="1412875"/>
            <a:ext cx="808037" cy="850900"/>
          </a:xfrm>
          <a:custGeom>
            <a:avLst/>
            <a:gdLst>
              <a:gd name="G0" fmla="+- 3185 0 0"/>
              <a:gd name="G1" fmla="+- 21600 0 0"/>
              <a:gd name="G2" fmla="+- 21600 0 0"/>
              <a:gd name="T0" fmla="*/ 0 w 20442"/>
              <a:gd name="T1" fmla="*/ 236 h 21600"/>
              <a:gd name="T2" fmla="*/ 20442 w 20442"/>
              <a:gd name="T3" fmla="*/ 8609 h 21600"/>
              <a:gd name="T4" fmla="*/ 3185 w 2044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442" h="21600" fill="none" extrusionOk="0">
                <a:moveTo>
                  <a:pt x="0" y="236"/>
                </a:moveTo>
                <a:cubicBezTo>
                  <a:pt x="1054" y="78"/>
                  <a:pt x="2118" y="-1"/>
                  <a:pt x="3185" y="0"/>
                </a:cubicBezTo>
                <a:cubicBezTo>
                  <a:pt x="9970" y="0"/>
                  <a:pt x="16361" y="3188"/>
                  <a:pt x="20441" y="8609"/>
                </a:cubicBezTo>
              </a:path>
              <a:path w="20442" h="21600" stroke="0" extrusionOk="0">
                <a:moveTo>
                  <a:pt x="0" y="236"/>
                </a:moveTo>
                <a:cubicBezTo>
                  <a:pt x="1054" y="78"/>
                  <a:pt x="2118" y="-1"/>
                  <a:pt x="3185" y="0"/>
                </a:cubicBezTo>
                <a:cubicBezTo>
                  <a:pt x="9970" y="0"/>
                  <a:pt x="16361" y="3188"/>
                  <a:pt x="20441" y="8609"/>
                </a:cubicBezTo>
                <a:lnTo>
                  <a:pt x="318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Пример: привести подобные члены.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-8</a:t>
            </a:r>
            <a:r>
              <a:rPr lang="en-US"/>
              <a:t>p</a:t>
            </a:r>
            <a:r>
              <a:rPr lang="en-US" baseline="30000"/>
              <a:t>4 </a:t>
            </a:r>
            <a:r>
              <a:rPr lang="en-US"/>
              <a:t>+12p</a:t>
            </a:r>
            <a:r>
              <a:rPr lang="en-US" baseline="30000"/>
              <a:t>3</a:t>
            </a:r>
            <a:r>
              <a:rPr lang="en-US"/>
              <a:t> +4p</a:t>
            </a:r>
            <a:r>
              <a:rPr lang="en-US" baseline="30000"/>
              <a:t>4 </a:t>
            </a:r>
            <a:r>
              <a:rPr lang="en-US"/>
              <a:t>-8p</a:t>
            </a:r>
            <a:r>
              <a:rPr lang="en-US" baseline="30000"/>
              <a:t>  2 </a:t>
            </a:r>
            <a:r>
              <a:rPr lang="en-US"/>
              <a:t>+3p</a:t>
            </a:r>
            <a:r>
              <a:rPr lang="en-US" baseline="30000"/>
              <a:t>  2</a:t>
            </a:r>
          </a:p>
          <a:p>
            <a:pPr>
              <a:buFont typeface="Wingdings" pitchFamily="2" charset="2"/>
              <a:buNone/>
            </a:pPr>
            <a:endParaRPr lang="en-US" baseline="30000"/>
          </a:p>
          <a:p>
            <a:pPr>
              <a:buFont typeface="Wingdings" pitchFamily="2" charset="2"/>
              <a:buNone/>
            </a:pPr>
            <a:r>
              <a:rPr lang="ru-RU" baseline="30000">
                <a:solidFill>
                  <a:schemeClr val="bg2"/>
                </a:solidFill>
              </a:rPr>
              <a:t>Решение:</a:t>
            </a:r>
            <a:endParaRPr lang="en-US" baseline="30000">
              <a:solidFill>
                <a:schemeClr val="bg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/>
              <a:t>-8</a:t>
            </a:r>
            <a:r>
              <a:rPr lang="en-US">
                <a:solidFill>
                  <a:srgbClr val="FF3300"/>
                </a:solidFill>
              </a:rPr>
              <a:t>p</a:t>
            </a:r>
            <a:r>
              <a:rPr lang="en-US" baseline="30000">
                <a:solidFill>
                  <a:srgbClr val="FF3300"/>
                </a:solidFill>
              </a:rPr>
              <a:t>4</a:t>
            </a:r>
            <a:r>
              <a:rPr lang="en-US"/>
              <a:t>+12p</a:t>
            </a:r>
            <a:r>
              <a:rPr lang="en-US" baseline="30000"/>
              <a:t>3</a:t>
            </a:r>
            <a:r>
              <a:rPr lang="en-US"/>
              <a:t>+4</a:t>
            </a:r>
            <a:r>
              <a:rPr lang="en-US">
                <a:solidFill>
                  <a:srgbClr val="FF3300"/>
                </a:solidFill>
              </a:rPr>
              <a:t>p</a:t>
            </a:r>
            <a:r>
              <a:rPr lang="en-US" baseline="30000">
                <a:solidFill>
                  <a:srgbClr val="FF3300"/>
                </a:solidFill>
              </a:rPr>
              <a:t>4</a:t>
            </a:r>
            <a:r>
              <a:rPr lang="en-US"/>
              <a:t>-8p</a:t>
            </a:r>
            <a:r>
              <a:rPr lang="en-US" baseline="30000"/>
              <a:t>2</a:t>
            </a:r>
            <a:r>
              <a:rPr lang="en-US"/>
              <a:t> – 3p</a:t>
            </a:r>
            <a:r>
              <a:rPr lang="en-US" baseline="30000"/>
              <a:t>2</a:t>
            </a:r>
            <a:r>
              <a:rPr lang="en-US"/>
              <a:t>= (-8</a:t>
            </a:r>
            <a:r>
              <a:rPr lang="en-US">
                <a:solidFill>
                  <a:srgbClr val="FF3300"/>
                </a:solidFill>
              </a:rPr>
              <a:t>p</a:t>
            </a:r>
            <a:r>
              <a:rPr lang="en-US" baseline="30000">
                <a:solidFill>
                  <a:srgbClr val="FF3300"/>
                </a:solidFill>
              </a:rPr>
              <a:t>4</a:t>
            </a:r>
            <a:r>
              <a:rPr lang="en-US" baseline="30000"/>
              <a:t> + </a:t>
            </a:r>
            <a:r>
              <a:rPr lang="en-US"/>
              <a:t>4</a:t>
            </a:r>
            <a:r>
              <a:rPr lang="en-US">
                <a:solidFill>
                  <a:srgbClr val="FF3300"/>
                </a:solidFill>
              </a:rPr>
              <a:t>p</a:t>
            </a:r>
            <a:r>
              <a:rPr lang="en-US" baseline="30000">
                <a:solidFill>
                  <a:srgbClr val="FF3300"/>
                </a:solidFill>
              </a:rPr>
              <a:t>4</a:t>
            </a:r>
            <a:r>
              <a:rPr lang="en-US"/>
              <a:t>) +12p</a:t>
            </a:r>
            <a:r>
              <a:rPr lang="en-US" baseline="30000"/>
              <a:t>3</a:t>
            </a:r>
            <a:r>
              <a:rPr lang="en-US"/>
              <a:t>+(-8</a:t>
            </a:r>
            <a:r>
              <a:rPr lang="en-US">
                <a:solidFill>
                  <a:srgbClr val="FF3300"/>
                </a:solidFill>
              </a:rPr>
              <a:t>p</a:t>
            </a:r>
            <a:r>
              <a:rPr lang="en-US" baseline="30000">
                <a:solidFill>
                  <a:srgbClr val="FF3300"/>
                </a:solidFill>
              </a:rPr>
              <a:t>2</a:t>
            </a:r>
            <a:r>
              <a:rPr lang="en-US"/>
              <a:t>-3</a:t>
            </a:r>
            <a:r>
              <a:rPr lang="en-US">
                <a:solidFill>
                  <a:srgbClr val="FF3300"/>
                </a:solidFill>
              </a:rPr>
              <a:t>p</a:t>
            </a:r>
            <a:r>
              <a:rPr lang="en-US" baseline="30000">
                <a:solidFill>
                  <a:srgbClr val="FF3300"/>
                </a:solidFill>
              </a:rPr>
              <a:t>2</a:t>
            </a:r>
            <a:r>
              <a:rPr lang="en-US"/>
              <a:t>) = -4</a:t>
            </a:r>
            <a:r>
              <a:rPr lang="en-US">
                <a:solidFill>
                  <a:srgbClr val="FF3300"/>
                </a:solidFill>
              </a:rPr>
              <a:t>p</a:t>
            </a:r>
            <a:r>
              <a:rPr lang="en-US" baseline="30000">
                <a:solidFill>
                  <a:srgbClr val="FF3300"/>
                </a:solidFill>
              </a:rPr>
              <a:t>4</a:t>
            </a:r>
            <a:r>
              <a:rPr lang="en-US" baseline="30000"/>
              <a:t> </a:t>
            </a:r>
            <a:r>
              <a:rPr lang="en-US"/>
              <a:t>+12p</a:t>
            </a:r>
            <a:r>
              <a:rPr lang="en-US" baseline="30000"/>
              <a:t>3 </a:t>
            </a:r>
            <a:r>
              <a:rPr lang="en-US"/>
              <a:t>– 11</a:t>
            </a:r>
            <a:r>
              <a:rPr lang="en-US">
                <a:solidFill>
                  <a:srgbClr val="FF3300"/>
                </a:solidFill>
              </a:rPr>
              <a:t>p</a:t>
            </a:r>
            <a:r>
              <a:rPr lang="en-US" baseline="30000">
                <a:solidFill>
                  <a:srgbClr val="FF3300"/>
                </a:solidFill>
              </a:rPr>
              <a:t>2</a:t>
            </a:r>
            <a:endParaRPr lang="ru-RU" baseline="30000">
              <a:solidFill>
                <a:srgbClr val="FF3300"/>
              </a:solidFill>
            </a:endParaRPr>
          </a:p>
          <a:p>
            <a:pPr>
              <a:buFont typeface="Wingdings" pitchFamily="2" charset="2"/>
              <a:buNone/>
            </a:pPr>
            <a:endParaRPr lang="ru-RU" baseline="30000"/>
          </a:p>
          <a:p>
            <a:pPr>
              <a:buFont typeface="Wingdings" pitchFamily="2" charset="2"/>
              <a:buNone/>
            </a:pPr>
            <a:r>
              <a:rPr lang="ru-RU" baseline="30000"/>
              <a:t>Самостоятельно привести подобные члены:</a:t>
            </a:r>
          </a:p>
          <a:p>
            <a:pPr>
              <a:buFont typeface="Wingdings" pitchFamily="2" charset="2"/>
              <a:buNone/>
            </a:pPr>
            <a:r>
              <a:rPr lang="ru-RU"/>
              <a:t> 14х</a:t>
            </a:r>
            <a:r>
              <a:rPr lang="ru-RU" baseline="30000"/>
              <a:t>2 + </a:t>
            </a:r>
            <a:r>
              <a:rPr lang="en-US"/>
              <a:t>ab – 4x</a:t>
            </a:r>
            <a:r>
              <a:rPr lang="en-US" baseline="30000"/>
              <a:t>2 </a:t>
            </a:r>
            <a:r>
              <a:rPr lang="en-US"/>
              <a:t>+3+2ab</a:t>
            </a:r>
          </a:p>
          <a:p>
            <a:pPr>
              <a:buFont typeface="Wingdings" pitchFamily="2" charset="2"/>
              <a:buNone/>
            </a:pPr>
            <a:r>
              <a:rPr lang="en-US"/>
              <a:t>8c</a:t>
            </a:r>
            <a:r>
              <a:rPr lang="en-US" baseline="30000"/>
              <a:t>4</a:t>
            </a:r>
            <a:r>
              <a:rPr lang="en-US"/>
              <a:t>-3c</a:t>
            </a:r>
            <a:r>
              <a:rPr lang="en-US" baseline="30000"/>
              <a:t>3</a:t>
            </a:r>
            <a:r>
              <a:rPr lang="en-US"/>
              <a:t>+2 – 4c </a:t>
            </a:r>
            <a:r>
              <a:rPr lang="en-US" baseline="30000"/>
              <a:t>4  </a:t>
            </a:r>
            <a:r>
              <a:rPr lang="en-US"/>
              <a:t>+ 3c</a:t>
            </a:r>
            <a:r>
              <a:rPr lang="en-US" baseline="30000"/>
              <a:t>3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Стандартный вид многочлена.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Многочлен стандартного вида – это </a:t>
            </a:r>
            <a:r>
              <a:rPr lang="ru-RU" sz="2400"/>
              <a:t>многочлен, в котором:</a:t>
            </a:r>
          </a:p>
          <a:p>
            <a:r>
              <a:rPr lang="ru-RU" sz="2400"/>
              <a:t>Каждый член в стандартном виде</a:t>
            </a:r>
          </a:p>
          <a:p>
            <a:r>
              <a:rPr lang="ru-RU" sz="2400"/>
              <a:t>Нет подобных слагаемых</a:t>
            </a:r>
          </a:p>
          <a:p>
            <a:r>
              <a:rPr lang="ru-RU" sz="2400"/>
              <a:t>Одночлены расположены в порядке убывания степеней</a:t>
            </a:r>
            <a:endParaRPr lang="en-US" sz="2400"/>
          </a:p>
          <a:p>
            <a:endParaRPr lang="ru-RU" sz="2400"/>
          </a:p>
          <a:p>
            <a:pPr>
              <a:buFont typeface="Wingdings" pitchFamily="2" charset="2"/>
              <a:buNone/>
            </a:pPr>
            <a:r>
              <a:rPr lang="ru-RU" sz="2400" b="1"/>
              <a:t>Например:</a:t>
            </a:r>
          </a:p>
          <a:p>
            <a:pPr>
              <a:buFont typeface="Wingdings" pitchFamily="2" charset="2"/>
              <a:buNone/>
            </a:pPr>
            <a:endParaRPr lang="ru-RU" sz="2400"/>
          </a:p>
          <a:p>
            <a:pPr>
              <a:buFont typeface="Wingdings" pitchFamily="2" charset="2"/>
              <a:buNone/>
            </a:pPr>
            <a:r>
              <a:rPr lang="ru-RU" sz="2800"/>
              <a:t>17а</a:t>
            </a:r>
            <a:r>
              <a:rPr lang="en-US" sz="2800"/>
              <a:t>b</a:t>
            </a:r>
            <a:r>
              <a:rPr lang="en-US" sz="2800" baseline="30000"/>
              <a:t>2</a:t>
            </a:r>
            <a:r>
              <a:rPr lang="en-US" sz="2800"/>
              <a:t>c</a:t>
            </a:r>
            <a:r>
              <a:rPr lang="en-US" sz="2800" baseline="30000"/>
              <a:t>3</a:t>
            </a:r>
            <a:r>
              <a:rPr lang="en-US" sz="2800"/>
              <a:t> + 4bc</a:t>
            </a:r>
            <a:r>
              <a:rPr lang="en-US" sz="2800" baseline="30000"/>
              <a:t>2</a:t>
            </a:r>
            <a:r>
              <a:rPr lang="en-US" sz="2800"/>
              <a:t> +8b</a:t>
            </a:r>
            <a:r>
              <a:rPr lang="en-US" sz="2800" baseline="30000"/>
              <a:t>2 </a:t>
            </a:r>
            <a:r>
              <a:rPr lang="en-US" sz="2800"/>
              <a:t>+c +2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7497763" cy="68262"/>
          </a:xfrm>
        </p:spPr>
        <p:txBody>
          <a:bodyPr/>
          <a:lstStyle/>
          <a:p>
            <a:endParaRPr lang="ru-RU" sz="4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476250"/>
            <a:ext cx="8301037" cy="5689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dirty="0"/>
              <a:t>Пример:</a:t>
            </a:r>
            <a:r>
              <a:rPr lang="en-US" sz="2400" b="1" dirty="0"/>
              <a:t>      </a:t>
            </a:r>
            <a:r>
              <a:rPr lang="ru-RU" sz="2400" b="1" dirty="0"/>
              <a:t> Записать в стандартном виде </a:t>
            </a:r>
            <a:r>
              <a:rPr lang="en-US" sz="2400" b="1" dirty="0"/>
              <a:t>			  </a:t>
            </a:r>
            <a:r>
              <a:rPr lang="ru-RU" sz="2400" b="1" dirty="0"/>
              <a:t>многочлен А.</a:t>
            </a:r>
            <a:endParaRPr lang="en-US" sz="24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А= </a:t>
            </a:r>
            <a:r>
              <a:rPr lang="ru-RU" sz="2800" dirty="0">
                <a:solidFill>
                  <a:srgbClr val="FF3300"/>
                </a:solidFill>
              </a:rPr>
              <a:t>17</a:t>
            </a:r>
            <a:r>
              <a:rPr lang="en-US" sz="2800" dirty="0" err="1">
                <a:solidFill>
                  <a:srgbClr val="FF3300"/>
                </a:solidFill>
              </a:rPr>
              <a:t>ab</a:t>
            </a:r>
            <a:r>
              <a:rPr lang="en-US" sz="2800" dirty="0"/>
              <a:t> – </a:t>
            </a:r>
            <a:r>
              <a:rPr lang="en-US" sz="2800" dirty="0">
                <a:solidFill>
                  <a:srgbClr val="33CC33"/>
                </a:solidFill>
              </a:rPr>
              <a:t>4bc</a:t>
            </a:r>
            <a:r>
              <a:rPr lang="en-US" sz="2800" dirty="0"/>
              <a:t> +ac –</a:t>
            </a:r>
            <a:r>
              <a:rPr lang="en-US" sz="2800" dirty="0">
                <a:solidFill>
                  <a:srgbClr val="FF3300"/>
                </a:solidFill>
              </a:rPr>
              <a:t> 3ab</a:t>
            </a:r>
            <a:r>
              <a:rPr lang="en-US" sz="2800" dirty="0"/>
              <a:t> + </a:t>
            </a:r>
            <a:r>
              <a:rPr lang="en-US" sz="2800" dirty="0">
                <a:solidFill>
                  <a:srgbClr val="33CC33"/>
                </a:solidFill>
              </a:rPr>
              <a:t>5bc</a:t>
            </a:r>
            <a:r>
              <a:rPr lang="en-US" sz="2800" dirty="0"/>
              <a:t> +</a:t>
            </a:r>
            <a:r>
              <a:rPr lang="en-US" sz="2800" dirty="0" err="1">
                <a:solidFill>
                  <a:srgbClr val="FF3300"/>
                </a:solidFill>
              </a:rPr>
              <a:t>ab</a:t>
            </a:r>
            <a:r>
              <a:rPr lang="en-US" sz="2800" dirty="0"/>
              <a:t> +</a:t>
            </a:r>
            <a:r>
              <a:rPr lang="en-US" sz="2800" dirty="0">
                <a:solidFill>
                  <a:srgbClr val="33CC33"/>
                </a:solidFill>
              </a:rPr>
              <a:t>2bc</a:t>
            </a:r>
            <a:r>
              <a:rPr lang="ru-RU" sz="2800" dirty="0">
                <a:solidFill>
                  <a:srgbClr val="33CC33"/>
                </a:solidFill>
              </a:rPr>
              <a:t>.</a:t>
            </a:r>
            <a:endParaRPr lang="en-US" sz="2800" dirty="0">
              <a:solidFill>
                <a:srgbClr val="33CC33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А= 15</a:t>
            </a:r>
            <a:r>
              <a:rPr lang="en-US" sz="2800" dirty="0"/>
              <a:t> </a:t>
            </a:r>
            <a:r>
              <a:rPr lang="en-US" sz="2800" dirty="0" err="1"/>
              <a:t>ab</a:t>
            </a:r>
            <a:r>
              <a:rPr lang="en-US" sz="2800" dirty="0"/>
              <a:t> + 3bc +ac			</a:t>
            </a:r>
            <a:r>
              <a:rPr lang="ru-RU" sz="2000" dirty="0"/>
              <a:t>многочлен А имеет </a:t>
            </a: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A=  3bc +15ab +ac</a:t>
            </a:r>
            <a:r>
              <a:rPr lang="ru-RU" sz="2800" dirty="0"/>
              <a:t>			 </a:t>
            </a:r>
            <a:r>
              <a:rPr lang="ru-RU" sz="2000" dirty="0"/>
              <a:t>стандартный вид</a:t>
            </a: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A=  ac + 3 </a:t>
            </a:r>
            <a:r>
              <a:rPr lang="en-US" sz="2800" dirty="0" err="1"/>
              <a:t>bc</a:t>
            </a:r>
            <a:r>
              <a:rPr lang="en-US" sz="2800" dirty="0"/>
              <a:t> + 15 </a:t>
            </a:r>
            <a:r>
              <a:rPr lang="en-US" sz="2800" dirty="0" err="1"/>
              <a:t>ab</a:t>
            </a:r>
            <a:r>
              <a:rPr lang="en-US" sz="2800" dirty="0"/>
              <a:t> </a:t>
            </a:r>
            <a:endParaRPr lang="ru-RU" sz="2800" dirty="0">
              <a:solidFill>
                <a:srgbClr val="33CC33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>
                <a:solidFill>
                  <a:srgbClr val="33CC33"/>
                </a:solidFill>
              </a:rPr>
              <a:t> </a:t>
            </a:r>
            <a:r>
              <a:rPr lang="ru-RU" sz="2800" dirty="0" smtClean="0">
                <a:solidFill>
                  <a:srgbClr val="33CC33"/>
                </a:solidFill>
              </a:rPr>
              <a:t>   </a:t>
            </a:r>
            <a:r>
              <a:rPr lang="ru-RU" sz="2800" b="1" dirty="0" smtClean="0">
                <a:solidFill>
                  <a:srgbClr val="3399FF"/>
                </a:solidFill>
              </a:rPr>
              <a:t>Многочлен </a:t>
            </a:r>
            <a:r>
              <a:rPr lang="ru-RU" sz="2800" b="1" dirty="0">
                <a:solidFill>
                  <a:srgbClr val="3399FF"/>
                </a:solidFill>
              </a:rPr>
              <a:t>А может быть записан в стандартном виде не  единственным  способом.</a:t>
            </a:r>
            <a:r>
              <a:rPr lang="en-US" sz="2800" b="1" dirty="0">
                <a:solidFill>
                  <a:srgbClr val="3399FF"/>
                </a:solidFill>
              </a:rPr>
              <a:t> </a:t>
            </a:r>
            <a:endParaRPr lang="ru-RU" sz="2800" b="1" dirty="0">
              <a:solidFill>
                <a:srgbClr val="3399FF"/>
              </a:solidFill>
            </a:endParaRP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5508625" y="27813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4787900" y="2565400"/>
            <a:ext cx="914400" cy="144145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Степень многочлена стандартного вида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- наибольшая из степеней входящих в него одночленов.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А   =      3х</a:t>
            </a:r>
            <a:r>
              <a:rPr lang="ru-RU" sz="2800" baseline="30000"/>
              <a:t>2</a:t>
            </a:r>
            <a:r>
              <a:rPr lang="ru-RU" sz="2800"/>
              <a:t>у    +      4ху        +   2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     </a:t>
            </a:r>
            <a:r>
              <a:rPr lang="ru-RU" sz="1600"/>
              <a:t>           одночлен                 одночлен</a:t>
            </a:r>
            <a:r>
              <a:rPr lang="ru-RU" sz="2800"/>
              <a:t>      </a:t>
            </a:r>
            <a:r>
              <a:rPr lang="en-US" sz="2800"/>
              <a:t>  </a:t>
            </a:r>
            <a:r>
              <a:rPr lang="ru-RU" sz="2800"/>
              <a:t> </a:t>
            </a:r>
            <a:r>
              <a:rPr lang="ru-RU" sz="1600"/>
              <a:t>одночлен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/>
              <a:t> </a:t>
            </a:r>
            <a:r>
              <a:rPr lang="ru-RU" sz="1600"/>
              <a:t>                  3 степени                2 степени                0 степени.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/>
              <a:t>       Степень одночлена А равна трём.</a:t>
            </a:r>
            <a:endParaRPr lang="en-US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/>
              <a:t>Пример: Определить степень многочлена</a:t>
            </a:r>
            <a:endParaRPr lang="en-US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/>
              <a:t>4а</a:t>
            </a:r>
            <a:r>
              <a:rPr lang="ru-RU" sz="2000" baseline="30000"/>
              <a:t>6</a:t>
            </a:r>
            <a:r>
              <a:rPr lang="ru-RU" sz="2000"/>
              <a:t> – 2а</a:t>
            </a:r>
            <a:r>
              <a:rPr lang="ru-RU" sz="2000" baseline="30000"/>
              <a:t>7</a:t>
            </a:r>
            <a:r>
              <a:rPr lang="ru-RU" sz="2000"/>
              <a:t> + а -1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/>
              <a:t>5р</a:t>
            </a:r>
            <a:r>
              <a:rPr lang="ru-RU" sz="2000" baseline="30000"/>
              <a:t>3 </a:t>
            </a:r>
            <a:r>
              <a:rPr lang="ru-RU" sz="2000"/>
              <a:t>– р - 2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/>
          <a:lstStyle/>
          <a:p>
            <a:endParaRPr lang="ru-RU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dirty="0">
                <a:solidFill>
                  <a:srgbClr val="FF0000"/>
                </a:solidFill>
              </a:rPr>
              <a:t>Пример.</a:t>
            </a:r>
            <a:r>
              <a:rPr lang="ru-RU" sz="2000" dirty="0">
                <a:solidFill>
                  <a:srgbClr val="FF0000"/>
                </a:solidFill>
              </a:rPr>
              <a:t> Записать в стандартном виде многочлен: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ru-RU" sz="2000" dirty="0"/>
          </a:p>
          <a:p>
            <a:pPr>
              <a:lnSpc>
                <a:spcPct val="80000"/>
              </a:lnSpc>
            </a:pPr>
            <a:r>
              <a:rPr lang="ru-RU" sz="1800" dirty="0"/>
              <a:t>А=3</a:t>
            </a:r>
            <a:r>
              <a:rPr lang="en-US" sz="1800" dirty="0" err="1"/>
              <a:t>ab</a:t>
            </a:r>
            <a:r>
              <a:rPr lang="en-US" sz="1800" dirty="0"/>
              <a:t>*2bc-3a</a:t>
            </a:r>
            <a:r>
              <a:rPr lang="en-US" sz="1800" baseline="30000" dirty="0"/>
              <a:t>2</a:t>
            </a:r>
            <a:r>
              <a:rPr lang="en-US" sz="1800" dirty="0"/>
              <a:t>bc+2a(-b</a:t>
            </a:r>
            <a:r>
              <a:rPr lang="en-US" sz="1800" baseline="30000" dirty="0"/>
              <a:t>2</a:t>
            </a:r>
            <a:r>
              <a:rPr lang="en-US" sz="1800" dirty="0"/>
              <a:t>c)+ac(-4ab)+2a(-4bc)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	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                          </a:t>
            </a:r>
            <a:r>
              <a:rPr lang="ru-RU" sz="1800" i="1" dirty="0"/>
              <a:t>Решение:</a:t>
            </a:r>
            <a:r>
              <a:rPr lang="ru-RU" sz="1800" dirty="0"/>
              <a:t> </a:t>
            </a:r>
            <a:endParaRPr lang="en-US" sz="1800" dirty="0"/>
          </a:p>
          <a:p>
            <a:pPr>
              <a:lnSpc>
                <a:spcPct val="80000"/>
              </a:lnSpc>
            </a:pPr>
            <a:endParaRPr lang="ru-RU" sz="1800" dirty="0"/>
          </a:p>
          <a:p>
            <a:pPr>
              <a:lnSpc>
                <a:spcPct val="80000"/>
              </a:lnSpc>
            </a:pPr>
            <a:r>
              <a:rPr lang="ru-RU" sz="1800" dirty="0">
                <a:solidFill>
                  <a:srgbClr val="FF0000"/>
                </a:solidFill>
              </a:rPr>
              <a:t>1) Записать каждый из входящих в А одночленов в статарном </a:t>
            </a:r>
            <a:r>
              <a:rPr lang="en-US" sz="1800" dirty="0">
                <a:solidFill>
                  <a:srgbClr val="FF0000"/>
                </a:solidFill>
              </a:rPr>
              <a:t>   </a:t>
            </a:r>
            <a:r>
              <a:rPr lang="ru-RU" sz="1800" dirty="0">
                <a:solidFill>
                  <a:srgbClr val="FF0000"/>
                </a:solidFill>
              </a:rPr>
              <a:t>виде: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 </a:t>
            </a:r>
            <a:r>
              <a:rPr lang="ru-RU" sz="1800" dirty="0"/>
              <a:t>А=6</a:t>
            </a:r>
            <a:r>
              <a:rPr lang="en-US" sz="1800" dirty="0"/>
              <a:t>ab</a:t>
            </a:r>
            <a:r>
              <a:rPr lang="en-US" sz="1800" baseline="30000" dirty="0"/>
              <a:t>2</a:t>
            </a:r>
            <a:r>
              <a:rPr lang="en-US" sz="1800" dirty="0"/>
              <a:t>c - 3a</a:t>
            </a:r>
            <a:r>
              <a:rPr lang="en-US" sz="1800" baseline="30000" dirty="0"/>
              <a:t>2b</a:t>
            </a:r>
            <a:r>
              <a:rPr lang="en-US" sz="1800" dirty="0"/>
              <a:t>bc – 2ab</a:t>
            </a:r>
            <a:r>
              <a:rPr lang="en-US" sz="1800" baseline="30000" dirty="0"/>
              <a:t>2</a:t>
            </a:r>
            <a:r>
              <a:rPr lang="en-US" sz="1800" dirty="0"/>
              <a:t>c – 4a</a:t>
            </a:r>
            <a:r>
              <a:rPr lang="en-US" sz="1800" baseline="30000" dirty="0"/>
              <a:t>2b</a:t>
            </a:r>
            <a:r>
              <a:rPr lang="en-US" sz="1800" dirty="0"/>
              <a:t>bc – 8 </a:t>
            </a:r>
            <a:r>
              <a:rPr lang="en-US" sz="1800" dirty="0" err="1"/>
              <a:t>abc</a:t>
            </a: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FF0000"/>
                </a:solidFill>
              </a:rPr>
              <a:t>2) </a:t>
            </a:r>
            <a:r>
              <a:rPr lang="ru-RU" sz="1800" dirty="0">
                <a:solidFill>
                  <a:srgbClr val="FF0000"/>
                </a:solidFill>
              </a:rPr>
              <a:t>Приведём в А подобные члены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 </a:t>
            </a:r>
            <a:r>
              <a:rPr lang="ru-RU" sz="1800" dirty="0"/>
              <a:t>А=4</a:t>
            </a:r>
            <a:r>
              <a:rPr lang="en-US" sz="1800" dirty="0"/>
              <a:t>ab</a:t>
            </a:r>
            <a:r>
              <a:rPr lang="en-US" sz="1800" baseline="30000" dirty="0"/>
              <a:t>2</a:t>
            </a:r>
            <a:r>
              <a:rPr lang="en-US" sz="1800" dirty="0"/>
              <a:t>c</a:t>
            </a:r>
            <a:r>
              <a:rPr lang="ru-RU" sz="1800" dirty="0"/>
              <a:t>-- 7</a:t>
            </a:r>
            <a:r>
              <a:rPr lang="en-US" sz="1800" dirty="0"/>
              <a:t>a</a:t>
            </a:r>
            <a:r>
              <a:rPr lang="en-US" sz="1800" baseline="30000" dirty="0"/>
              <a:t>2b</a:t>
            </a:r>
            <a:r>
              <a:rPr lang="en-US" sz="1800" dirty="0"/>
              <a:t>bc</a:t>
            </a:r>
            <a:r>
              <a:rPr lang="ru-RU" sz="1800" dirty="0"/>
              <a:t> – 8</a:t>
            </a:r>
            <a:r>
              <a:rPr lang="en-US" sz="1800" dirty="0" err="1"/>
              <a:t>abc</a:t>
            </a:r>
            <a:endParaRPr lang="en-US" sz="1800" dirty="0"/>
          </a:p>
          <a:p>
            <a:pPr lvl="3">
              <a:lnSpc>
                <a:spcPct val="80000"/>
              </a:lnSpc>
              <a:buFont typeface="Wingdings" pitchFamily="2" charset="2"/>
              <a:buNone/>
            </a:pPr>
            <a:r>
              <a:rPr lang="ru-RU" sz="1200" i="1" dirty="0"/>
              <a:t>или</a:t>
            </a:r>
            <a:endParaRPr lang="en-US" sz="1200" i="1" dirty="0"/>
          </a:p>
          <a:p>
            <a:pPr>
              <a:lnSpc>
                <a:spcPct val="80000"/>
              </a:lnSpc>
            </a:pPr>
            <a:r>
              <a:rPr lang="en-US" sz="1800" dirty="0"/>
              <a:t>    A= - </a:t>
            </a:r>
            <a:r>
              <a:rPr lang="ru-RU" sz="1800" dirty="0"/>
              <a:t>7</a:t>
            </a:r>
            <a:r>
              <a:rPr lang="en-US" sz="1800" dirty="0"/>
              <a:t>a</a:t>
            </a:r>
            <a:r>
              <a:rPr lang="en-US" sz="1800" baseline="30000" dirty="0"/>
              <a:t>2b</a:t>
            </a:r>
            <a:r>
              <a:rPr lang="en-US" sz="1800" dirty="0"/>
              <a:t>bc</a:t>
            </a:r>
            <a:r>
              <a:rPr lang="ru-RU" sz="1800" dirty="0"/>
              <a:t> </a:t>
            </a:r>
            <a:r>
              <a:rPr lang="en-US" sz="1800" dirty="0"/>
              <a:t>+ 4 ab</a:t>
            </a:r>
            <a:r>
              <a:rPr lang="en-US" sz="1800" baseline="30000" dirty="0"/>
              <a:t>2</a:t>
            </a:r>
            <a:r>
              <a:rPr lang="en-US" sz="1800" dirty="0"/>
              <a:t>c – 8 </a:t>
            </a:r>
            <a:r>
              <a:rPr lang="en-US" sz="1800" dirty="0" err="1"/>
              <a:t>abc</a:t>
            </a:r>
            <a:endParaRPr lang="en-US" sz="1800" dirty="0"/>
          </a:p>
          <a:p>
            <a:pPr>
              <a:lnSpc>
                <a:spcPct val="80000"/>
              </a:lnSpc>
            </a:pPr>
            <a:endParaRPr lang="ru-RU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    </a:t>
            </a:r>
            <a:r>
              <a:rPr lang="ru-RU" sz="1800" dirty="0">
                <a:solidFill>
                  <a:srgbClr val="FF0000"/>
                </a:solidFill>
              </a:rPr>
              <a:t>Пример записать А в стандартном виде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 </a:t>
            </a:r>
            <a:r>
              <a:rPr lang="ru-RU" sz="1800" dirty="0"/>
              <a:t>А = 4х</a:t>
            </a:r>
            <a:r>
              <a:rPr lang="ru-RU" sz="1800" baseline="30000" dirty="0"/>
              <a:t>5</a:t>
            </a:r>
            <a:r>
              <a:rPr lang="ru-RU" sz="1800" dirty="0"/>
              <a:t> – 3х</a:t>
            </a:r>
            <a:r>
              <a:rPr lang="ru-RU" sz="1800" baseline="30000" dirty="0"/>
              <a:t>2</a:t>
            </a:r>
            <a:r>
              <a:rPr lang="ru-RU" sz="1800" dirty="0"/>
              <a:t> + 8х</a:t>
            </a:r>
            <a:r>
              <a:rPr lang="ru-RU" sz="1800" baseline="30000" dirty="0"/>
              <a:t>9</a:t>
            </a:r>
            <a:r>
              <a:rPr lang="ru-RU" sz="1800" dirty="0"/>
              <a:t> – 3</a:t>
            </a:r>
            <a:endParaRPr lang="en-US" sz="1800" dirty="0"/>
          </a:p>
          <a:p>
            <a:pPr>
              <a:lnSpc>
                <a:spcPct val="80000"/>
              </a:lnSpc>
            </a:pPr>
            <a:endParaRPr lang="ru-RU" sz="1800" dirty="0"/>
          </a:p>
          <a:p>
            <a:pPr lvl="4">
              <a:lnSpc>
                <a:spcPct val="80000"/>
              </a:lnSpc>
              <a:buFont typeface="Wingdings" pitchFamily="2" charset="2"/>
              <a:buNone/>
            </a:pPr>
            <a:r>
              <a:rPr lang="ru-RU" sz="1800" i="1" dirty="0"/>
              <a:t>Решение</a:t>
            </a:r>
            <a:endParaRPr lang="ru-RU" sz="1800" dirty="0"/>
          </a:p>
          <a:p>
            <a:pPr>
              <a:lnSpc>
                <a:spcPct val="80000"/>
              </a:lnSpc>
            </a:pPr>
            <a:r>
              <a:rPr lang="ru-RU" sz="1800" dirty="0" smtClean="0">
                <a:solidFill>
                  <a:srgbClr val="FF0000"/>
                </a:solidFill>
              </a:rPr>
              <a:t>Одночлен расположить в порядке убывания степеней переменных: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                        </a:t>
            </a:r>
            <a:r>
              <a:rPr lang="ru-RU" sz="1800" dirty="0" smtClean="0"/>
              <a:t>А</a:t>
            </a:r>
            <a:r>
              <a:rPr lang="ru-RU" sz="1800" dirty="0"/>
              <a:t>=  8х</a:t>
            </a:r>
            <a:r>
              <a:rPr lang="ru-RU" sz="1800" baseline="30000" dirty="0"/>
              <a:t>9 </a:t>
            </a:r>
            <a:r>
              <a:rPr lang="ru-RU" sz="1800" dirty="0"/>
              <a:t> + 4х</a:t>
            </a:r>
            <a:r>
              <a:rPr lang="ru-RU" sz="1800" baseline="30000" dirty="0"/>
              <a:t>5 </a:t>
            </a:r>
            <a:r>
              <a:rPr lang="ru-RU" sz="1800" dirty="0"/>
              <a:t>- 3х</a:t>
            </a:r>
            <a:r>
              <a:rPr lang="ru-RU" sz="1800" baseline="30000" dirty="0"/>
              <a:t>2</a:t>
            </a:r>
            <a:r>
              <a:rPr lang="ru-RU" sz="1800" dirty="0"/>
              <a:t> - 3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264</TotalTime>
  <Words>330</Words>
  <Application>Microsoft Office PowerPoint</Application>
  <PresentationFormat>Экран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Тема1</vt:lpstr>
      <vt:lpstr>Многочлен </vt:lpstr>
      <vt:lpstr>Многочлен</vt:lpstr>
      <vt:lpstr>Являются многочленами</vt:lpstr>
      <vt:lpstr>Приведение подобных членов</vt:lpstr>
      <vt:lpstr>Пример: привести подобные члены.</vt:lpstr>
      <vt:lpstr>Стандартный вид многочлена.</vt:lpstr>
      <vt:lpstr>Слайд 7</vt:lpstr>
      <vt:lpstr>Степень многочлена стандартного вида</vt:lpstr>
      <vt:lpstr>Слайд 9</vt:lpstr>
      <vt:lpstr>Слайд 10</vt:lpstr>
    </vt:vector>
  </TitlesOfParts>
  <Company>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Многочлен</dc:title>
  <dc:creator>Мама</dc:creator>
  <cp:lastModifiedBy>Елена</cp:lastModifiedBy>
  <cp:revision>10</cp:revision>
  <dcterms:created xsi:type="dcterms:W3CDTF">2001-12-31T21:59:15Z</dcterms:created>
  <dcterms:modified xsi:type="dcterms:W3CDTF">2013-12-22T09:17:16Z</dcterms:modified>
</cp:coreProperties>
</file>